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6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D95846-08A2-42BB-BC67-7090FD75059B}" type="datetimeFigureOut">
              <a:rPr lang="en-US" smtClean="0"/>
              <a:t>9/12/15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36BF92F-6B67-4970-87B7-7B11ADF1A4E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D95846-08A2-42BB-BC67-7090FD75059B}"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BF92F-6B67-4970-87B7-7B11ADF1A4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D95846-08A2-42BB-BC67-7090FD75059B}"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BF92F-6B67-4970-87B7-7B11ADF1A4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D95846-08A2-42BB-BC67-7090FD75059B}"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BF92F-6B67-4970-87B7-7B11ADF1A4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D95846-08A2-42BB-BC67-7090FD75059B}" type="datetimeFigureOut">
              <a:rPr lang="en-US" smtClean="0"/>
              <a:t>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BF92F-6B67-4970-87B7-7B11ADF1A4E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D95846-08A2-42BB-BC67-7090FD75059B}" type="datetimeFigureOut">
              <a:rPr lang="en-US" smtClean="0"/>
              <a:t>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BF92F-6B67-4970-87B7-7B11ADF1A4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D95846-08A2-42BB-BC67-7090FD75059B}" type="datetimeFigureOut">
              <a:rPr lang="en-US" smtClean="0"/>
              <a:t>9/12/15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BF92F-6B67-4970-87B7-7B11ADF1A4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4D95846-08A2-42BB-BC67-7090FD75059B}" type="datetimeFigureOut">
              <a:rPr lang="en-US" smtClean="0"/>
              <a:t>9/12/15</a:t>
            </a:fld>
            <a:endParaRPr lang="en-US"/>
          </a:p>
        </p:txBody>
      </p:sp>
      <p:sp>
        <p:nvSpPr>
          <p:cNvPr id="8" name="Slide Number Placeholder 7"/>
          <p:cNvSpPr>
            <a:spLocks noGrp="1"/>
          </p:cNvSpPr>
          <p:nvPr>
            <p:ph type="sldNum" sz="quarter" idx="11"/>
          </p:nvPr>
        </p:nvSpPr>
        <p:spPr/>
        <p:txBody>
          <a:bodyPr/>
          <a:lstStyle/>
          <a:p>
            <a:fld id="{936BF92F-6B67-4970-87B7-7B11ADF1A4E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95846-08A2-42BB-BC67-7090FD75059B}" type="datetimeFigureOut">
              <a:rPr lang="en-US" smtClean="0"/>
              <a:t>9/12/15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BF92F-6B67-4970-87B7-7B11ADF1A4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D95846-08A2-42BB-BC67-7090FD75059B}" type="datetimeFigureOut">
              <a:rPr lang="en-US" smtClean="0"/>
              <a:t>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36BF92F-6B67-4970-87B7-7B11ADF1A4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4D95846-08A2-42BB-BC67-7090FD75059B}" type="datetimeFigureOut">
              <a:rPr lang="en-US" smtClean="0"/>
              <a:t>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BF92F-6B67-4970-87B7-7B11ADF1A4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4D95846-08A2-42BB-BC67-7090FD75059B}" type="datetimeFigureOut">
              <a:rPr lang="en-US" smtClean="0"/>
              <a:t>9/12/15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36BF92F-6B67-4970-87B7-7B11ADF1A4E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Definitions of “Voice” </a:t>
            </a:r>
            <a:endParaRPr lang="en-US" sz="4400" b="1" dirty="0"/>
          </a:p>
        </p:txBody>
      </p:sp>
      <p:sp>
        <p:nvSpPr>
          <p:cNvPr id="5" name="Content Placeholder 4"/>
          <p:cNvSpPr>
            <a:spLocks noGrp="1"/>
          </p:cNvSpPr>
          <p:nvPr>
            <p:ph idx="1"/>
          </p:nvPr>
        </p:nvSpPr>
        <p:spPr/>
        <p:txBody>
          <a:bodyPr>
            <a:normAutofit/>
          </a:bodyPr>
          <a:lstStyle/>
          <a:p>
            <a:pPr marL="493776" indent="-457200">
              <a:spcAft>
                <a:spcPts val="1200"/>
              </a:spcAft>
              <a:buClrTx/>
              <a:buFont typeface="+mj-lt"/>
              <a:buAutoNum type="arabicPeriod"/>
            </a:pPr>
            <a:r>
              <a:rPr lang="en-US" sz="2800" dirty="0"/>
              <a:t>Voice is the author's style, the quality that makes her </a:t>
            </a:r>
            <a:r>
              <a:rPr lang="en-US" sz="2800" dirty="0" smtClean="0"/>
              <a:t>writing </a:t>
            </a:r>
            <a:r>
              <a:rPr lang="en-US" sz="2800" dirty="0"/>
              <a:t>unique (or at least different</a:t>
            </a:r>
            <a:r>
              <a:rPr lang="en-US" sz="2800" dirty="0" smtClean="0"/>
              <a:t>) </a:t>
            </a:r>
            <a:r>
              <a:rPr lang="en-US" sz="2800" dirty="0"/>
              <a:t>and </a:t>
            </a:r>
            <a:r>
              <a:rPr lang="en-US" sz="2800" dirty="0" smtClean="0"/>
              <a:t>conveys </a:t>
            </a:r>
            <a:r>
              <a:rPr lang="en-US" sz="2800" dirty="0"/>
              <a:t>her </a:t>
            </a:r>
            <a:r>
              <a:rPr lang="en-US" sz="2800" dirty="0" smtClean="0"/>
              <a:t>attitude </a:t>
            </a:r>
            <a:r>
              <a:rPr lang="en-US" sz="2800" dirty="0"/>
              <a:t>and personality. </a:t>
            </a:r>
            <a:endParaRPr lang="en-US" sz="2800" dirty="0" smtClean="0"/>
          </a:p>
          <a:p>
            <a:pPr marL="493776" indent="-457200">
              <a:spcAft>
                <a:spcPts val="1200"/>
              </a:spcAft>
              <a:buClrTx/>
              <a:buFont typeface="+mj-lt"/>
              <a:buAutoNum type="arabicPeriod"/>
            </a:pPr>
            <a:r>
              <a:rPr lang="en-US" sz="2800" dirty="0"/>
              <a:t>Voice is the characteristic speech or thought patterns of a first-person narrator. These patterns reveal attitude and personality. Voice and character go hand in hand.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400" b="1" i="1" dirty="0" smtClean="0"/>
              <a:t>from</a:t>
            </a:r>
            <a:r>
              <a:rPr lang="en-US" sz="2400" b="1" dirty="0" smtClean="0"/>
              <a:t> </a:t>
            </a:r>
            <a:r>
              <a:rPr lang="en-US" sz="2400" b="1" dirty="0"/>
              <a:t>Notes from the Underground</a:t>
            </a:r>
            <a:r>
              <a:rPr lang="en-US" sz="2400" dirty="0"/>
              <a:t> </a:t>
            </a:r>
            <a:r>
              <a:rPr lang="en-US" sz="2400" dirty="0" smtClean="0"/>
              <a:t>by </a:t>
            </a:r>
            <a:r>
              <a:rPr lang="en-US" sz="2400" dirty="0"/>
              <a:t>Fyodor Dostoyevsky </a:t>
            </a:r>
          </a:p>
        </p:txBody>
      </p:sp>
      <p:sp>
        <p:nvSpPr>
          <p:cNvPr id="3" name="Content Placeholder 2"/>
          <p:cNvSpPr>
            <a:spLocks noGrp="1"/>
          </p:cNvSpPr>
          <p:nvPr>
            <p:ph idx="1"/>
          </p:nvPr>
        </p:nvSpPr>
        <p:spPr>
          <a:xfrm>
            <a:off x="457200" y="762000"/>
            <a:ext cx="8305800" cy="5638800"/>
          </a:xfrm>
        </p:spPr>
        <p:txBody>
          <a:bodyPr>
            <a:noAutofit/>
          </a:bodyPr>
          <a:lstStyle/>
          <a:p>
            <a:pPr marL="36576" indent="0">
              <a:buNone/>
            </a:pPr>
            <a:r>
              <a:rPr lang="en-US" sz="1800" dirty="0"/>
              <a:t>I am a sick man.... I am a spiteful man. I am an unattractive man. I believe my liver is diseased. However, I know nothing at all about my disease, and do not know for certain what ails me. I don't consult a doctor for it, and never have, though I have a respect for medicine and doctors. Besides, I am extremely superstitious, sufficiently so to respect medicine, anyway (I am well-educated enough not to be superstitious, but I am superstitious). No, I refuse to consult a doctor from spite. That you probably will not understand. Well, I understand it, though. Of course, I can't explain who it is precisely that I am mortifying in this case by my spite: I am perfectly well aware that I cannot "pay out" the doctors by not consulting them; I know better than anyone that by all this I am only injuring myself and no one else. But still, if I don't consult a doctor it is from spite. My liver is bad, well--let it get worse</a:t>
            </a:r>
            <a:r>
              <a:rPr lang="en-US" sz="1800" dirty="0" smtClean="0"/>
              <a:t>!</a:t>
            </a:r>
          </a:p>
          <a:p>
            <a:pPr marL="36576" indent="0">
              <a:buNone/>
            </a:pPr>
            <a:endParaRPr lang="en-US" sz="1800" dirty="0"/>
          </a:p>
          <a:p>
            <a:pPr marL="36576" indent="0">
              <a:buNone/>
            </a:pPr>
            <a:r>
              <a:rPr lang="en-US" sz="1800" dirty="0"/>
              <a:t>I have been going on like that for a long time--twenty years. Now I am forty. I used to be in the government service, but am no longer. I was a spiteful official. I was rude and took pleasure in being so. I did not take bribes, you see, so I was bound to find a recompense in that, at least. (A poor jest, but I will not scratch it out. I wrote it thinking it would sound very witty; but now that I have seen myself that I only wanted to show off in a despicable way, I will not scratch it out on purpose!</a:t>
            </a:r>
            <a:r>
              <a:rPr lang="en-US" sz="1800" dirty="0" smtClean="0"/>
              <a:t>)</a:t>
            </a:r>
            <a:endParaRPr lang="en-US" sz="1800" dirty="0"/>
          </a:p>
        </p:txBody>
      </p:sp>
    </p:spTree>
    <p:extLst>
      <p:ext uri="{BB962C8B-B14F-4D97-AF65-F5344CB8AC3E}">
        <p14:creationId xmlns:p14="http://schemas.microsoft.com/office/powerpoint/2010/main" val="10452279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800" b="1" i="1" dirty="0" smtClean="0"/>
              <a:t>from</a:t>
            </a:r>
            <a:r>
              <a:rPr lang="en-US" sz="2800" b="1" dirty="0" smtClean="0"/>
              <a:t> </a:t>
            </a:r>
            <a:r>
              <a:rPr lang="en-US" sz="2800" b="1" dirty="0"/>
              <a:t>The House on Mango Street</a:t>
            </a:r>
            <a:r>
              <a:rPr lang="en-US" sz="2800" dirty="0"/>
              <a:t> </a:t>
            </a:r>
            <a:r>
              <a:rPr lang="en-US" sz="2800" dirty="0" smtClean="0"/>
              <a:t>by </a:t>
            </a:r>
            <a:r>
              <a:rPr lang="en-US" sz="2800" dirty="0"/>
              <a:t>Sandra Cisneros </a:t>
            </a:r>
          </a:p>
        </p:txBody>
      </p:sp>
      <p:sp>
        <p:nvSpPr>
          <p:cNvPr id="3" name="Content Placeholder 2"/>
          <p:cNvSpPr>
            <a:spLocks noGrp="1"/>
          </p:cNvSpPr>
          <p:nvPr>
            <p:ph idx="1"/>
          </p:nvPr>
        </p:nvSpPr>
        <p:spPr>
          <a:xfrm>
            <a:off x="457200" y="762000"/>
            <a:ext cx="8305800" cy="5638800"/>
          </a:xfrm>
        </p:spPr>
        <p:txBody>
          <a:bodyPr>
            <a:normAutofit/>
          </a:bodyPr>
          <a:lstStyle/>
          <a:p>
            <a:pPr marL="36576" indent="0">
              <a:buNone/>
            </a:pPr>
            <a:r>
              <a:rPr lang="en-US" sz="2200" dirty="0"/>
              <a:t>Everybody in our family has different hair. My Papa’s hair is like a broom, all up in the air. And me, my hair is lazy. It never obeys barrettes or bands. Carlos’ hair is thick and straight. He doesn’t need to comb it. </a:t>
            </a:r>
            <a:r>
              <a:rPr lang="en-US" sz="2200" dirty="0" err="1"/>
              <a:t>Nenny’s</a:t>
            </a:r>
            <a:r>
              <a:rPr lang="en-US" sz="2200" dirty="0"/>
              <a:t> hair is slippery—slides out of your hand. And Kiki, who is the youngest, has hair like fur.</a:t>
            </a:r>
          </a:p>
          <a:p>
            <a:pPr marL="36576" indent="0">
              <a:buNone/>
            </a:pPr>
            <a:r>
              <a:rPr lang="en-US" sz="2200" dirty="0"/>
              <a:t> </a:t>
            </a:r>
          </a:p>
          <a:p>
            <a:pPr marL="36576" indent="0">
              <a:buNone/>
            </a:pPr>
            <a:r>
              <a:rPr lang="en-US" sz="2200" dirty="0"/>
              <a:t>But my mother’s hair, my mother’s hair, like little rosettes, like little candy circles all curly and pretty because she pinned it in pin-curls all day, sweet to put your nose into when she is holding you, holding you and you feel safe, is the warm smell of bread before you bake it, is the smell when she makes room for you on her side of the bed still warm with her skin, and you sleep near her, the rain outside falling and Papa snoring. The snoring, the rain, and Mama’s hair that smells like bread</a:t>
            </a:r>
            <a:r>
              <a:rPr lang="en-US" sz="2200" dirty="0" smtClean="0"/>
              <a:t>.</a:t>
            </a:r>
            <a:endParaRPr lang="en-US" sz="2200" dirty="0"/>
          </a:p>
        </p:txBody>
      </p:sp>
    </p:spTree>
    <p:extLst>
      <p:ext uri="{BB962C8B-B14F-4D97-AF65-F5344CB8AC3E}">
        <p14:creationId xmlns:p14="http://schemas.microsoft.com/office/powerpoint/2010/main" val="42864444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800" b="1" i="1" dirty="0" smtClean="0"/>
              <a:t>From</a:t>
            </a:r>
            <a:r>
              <a:rPr lang="en-US" sz="2800" b="1" dirty="0" smtClean="0"/>
              <a:t> On </a:t>
            </a:r>
            <a:r>
              <a:rPr lang="en-US" sz="2800" b="1" dirty="0"/>
              <a:t>Being a Cripple</a:t>
            </a:r>
            <a:r>
              <a:rPr lang="en-US" sz="2800" dirty="0"/>
              <a:t> </a:t>
            </a:r>
            <a:r>
              <a:rPr lang="en-US" sz="2800" dirty="0" smtClean="0"/>
              <a:t>by </a:t>
            </a:r>
            <a:r>
              <a:rPr lang="en-US" sz="2800" dirty="0"/>
              <a:t>Nancy </a:t>
            </a:r>
            <a:r>
              <a:rPr lang="en-US" sz="2800" dirty="0" err="1"/>
              <a:t>Mairs</a:t>
            </a:r>
            <a:r>
              <a:rPr lang="en-US" sz="2800" dirty="0"/>
              <a:t> </a:t>
            </a:r>
          </a:p>
        </p:txBody>
      </p:sp>
      <p:sp>
        <p:nvSpPr>
          <p:cNvPr id="3" name="Content Placeholder 2"/>
          <p:cNvSpPr>
            <a:spLocks noGrp="1"/>
          </p:cNvSpPr>
          <p:nvPr>
            <p:ph idx="1"/>
          </p:nvPr>
        </p:nvSpPr>
        <p:spPr>
          <a:xfrm>
            <a:off x="457200" y="762000"/>
            <a:ext cx="8305800" cy="5638800"/>
          </a:xfrm>
        </p:spPr>
        <p:txBody>
          <a:bodyPr>
            <a:noAutofit/>
          </a:bodyPr>
          <a:lstStyle/>
          <a:p>
            <a:pPr marL="36576" indent="0">
              <a:buNone/>
            </a:pPr>
            <a:r>
              <a:rPr lang="en-US" sz="1800" dirty="0"/>
              <a:t>The other day I was thinking of writing an essay on being a cripple. I was thinking hard in one of the stalls of the women’s room in my office building, as I was shoving my shirt into my jeans and tugging up my zipper. Preoccupied, I flushed, picked up my book bag, took my cane down from the hook, and unlatched the door. So many movements unbalanced me, and as I pulled the door open I fell over backward, landing fully clothed on the toilet seat with my legs splayed in front of me: the old beetle-on-its-back routine. Saturday afternoon, the building deserted, I was free to laugh aloud as I wriggled back to my feet, my voice bouncing off the yellowish tiles from all directions. Had anyone been there with me, I’d have been still and faint and hot with chagrin. I decided that it was high time to write the essay</a:t>
            </a:r>
            <a:r>
              <a:rPr lang="en-US" sz="1800" dirty="0" smtClean="0"/>
              <a:t>.</a:t>
            </a:r>
            <a:endParaRPr lang="en-US" sz="1800" dirty="0"/>
          </a:p>
          <a:p>
            <a:pPr marL="36576" indent="0">
              <a:buNone/>
            </a:pPr>
            <a:r>
              <a:rPr lang="en-US" sz="1800" dirty="0" smtClean="0"/>
              <a:t>First</a:t>
            </a:r>
            <a:r>
              <a:rPr lang="en-US" sz="1800" dirty="0"/>
              <a:t>, the matter of semantics.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People—crippled or not—wince at the word “cripple,” as they do not at “handicapped” or “disabled.” Perhaps I want them to wince. I want them to see me as a tough customer, one to whom the fates/gods/viruses have not been kind, but who can face the brutal truth of her existence squarely. As a cripple, I swagger</a:t>
            </a:r>
            <a:r>
              <a:rPr lang="en-US" sz="1800" dirty="0" smtClean="0"/>
              <a:t>.</a:t>
            </a:r>
            <a:endParaRPr lang="en-US" sz="1800" dirty="0"/>
          </a:p>
        </p:txBody>
      </p:sp>
    </p:spTree>
    <p:extLst>
      <p:ext uri="{BB962C8B-B14F-4D97-AF65-F5344CB8AC3E}">
        <p14:creationId xmlns:p14="http://schemas.microsoft.com/office/powerpoint/2010/main" val="5233639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800" b="1" i="1" dirty="0"/>
              <a:t>from </a:t>
            </a:r>
            <a:r>
              <a:rPr lang="en-US" sz="2800" b="1" dirty="0"/>
              <a:t>Issues I Dealt With in Therapy</a:t>
            </a:r>
            <a:r>
              <a:rPr lang="en-US" sz="2800" dirty="0"/>
              <a:t> </a:t>
            </a:r>
          </a:p>
        </p:txBody>
      </p:sp>
      <p:sp>
        <p:nvSpPr>
          <p:cNvPr id="3" name="Content Placeholder 2"/>
          <p:cNvSpPr>
            <a:spLocks noGrp="1"/>
          </p:cNvSpPr>
          <p:nvPr>
            <p:ph idx="1"/>
          </p:nvPr>
        </p:nvSpPr>
        <p:spPr>
          <a:xfrm>
            <a:off x="457200" y="762000"/>
            <a:ext cx="8305800" cy="3733800"/>
          </a:xfrm>
        </p:spPr>
        <p:txBody>
          <a:bodyPr>
            <a:normAutofit/>
          </a:bodyPr>
          <a:lstStyle/>
          <a:p>
            <a:pPr marL="36576" indent="0">
              <a:buNone/>
            </a:pPr>
            <a:r>
              <a:rPr lang="en-US" sz="1800" dirty="0"/>
              <a:t>We were on a preppy East Coast resort island, in the middle of summer, we just flew in for the wedding of my incredible friend Bob. We were here on vacation, away from the hot city; I was so glad to be out of that fucking house. The simple fact that it's a plane trip away and you're staying in a hotel on this fake, preppy island, and because you're not married and yet you're at a wedding together, because you're too cheap to go on decent vacations, because your own day-to-day life could use some tuning up and like any sane person you've already erected an invisible barrier between yourself and that life back there and you're now pretending that it isn't real, and because Bob had become this big deal, your most skyrocketing friend, and Bob's wedding weekend finally arrived—well, it's a new beginning and I was feeling the excitement. </a:t>
            </a:r>
          </a:p>
        </p:txBody>
      </p:sp>
      <p:sp>
        <p:nvSpPr>
          <p:cNvPr id="5" name="Title 1"/>
          <p:cNvSpPr txBox="1">
            <a:spLocks/>
          </p:cNvSpPr>
          <p:nvPr/>
        </p:nvSpPr>
        <p:spPr>
          <a:xfrm>
            <a:off x="457200" y="4191000"/>
            <a:ext cx="7467600" cy="533400"/>
          </a:xfrm>
          <a:prstGeom prst="rect">
            <a:avLst/>
          </a:prstGeom>
        </p:spPr>
        <p:txBody>
          <a:bodyPr vert="horz" lIns="45720" rIns="45720" anchor="ctr">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sz="2800" b="1" i="1" dirty="0" smtClean="0"/>
              <a:t>from </a:t>
            </a:r>
            <a:r>
              <a:rPr lang="en-US" sz="2800" b="1" dirty="0"/>
              <a:t>The Brief Wondrous Life of Oscar </a:t>
            </a:r>
            <a:r>
              <a:rPr lang="en-US" sz="2800" b="1" dirty="0" err="1"/>
              <a:t>Wao</a:t>
            </a:r>
            <a:r>
              <a:rPr lang="en-US" sz="2800" dirty="0"/>
              <a:t> </a:t>
            </a:r>
          </a:p>
        </p:txBody>
      </p:sp>
      <p:sp>
        <p:nvSpPr>
          <p:cNvPr id="6" name="TextBox 5"/>
          <p:cNvSpPr txBox="1"/>
          <p:nvPr/>
        </p:nvSpPr>
        <p:spPr>
          <a:xfrm>
            <a:off x="533400" y="4724400"/>
            <a:ext cx="8458200" cy="1754327"/>
          </a:xfrm>
          <a:prstGeom prst="rect">
            <a:avLst/>
          </a:prstGeom>
          <a:noFill/>
        </p:spPr>
        <p:txBody>
          <a:bodyPr wrap="square" rtlCol="0">
            <a:spAutoFit/>
          </a:bodyPr>
          <a:lstStyle/>
          <a:p>
            <a:r>
              <a:rPr lang="en-US" dirty="0"/>
              <a:t>Our hero was not one of those Dominican cats everybody’s always going on about – he wasn’t no home-run hitter or a fly </a:t>
            </a:r>
            <a:r>
              <a:rPr lang="en-US" dirty="0" err="1"/>
              <a:t>bachatero</a:t>
            </a:r>
            <a:r>
              <a:rPr lang="en-US" dirty="0"/>
              <a:t>, not a playboy with a million </a:t>
            </a:r>
            <a:r>
              <a:rPr lang="en-US" dirty="0" err="1"/>
              <a:t>hots</a:t>
            </a:r>
            <a:r>
              <a:rPr lang="en-US" dirty="0"/>
              <a:t> on his jock.</a:t>
            </a:r>
          </a:p>
          <a:p>
            <a:r>
              <a:rPr lang="en-US" dirty="0"/>
              <a:t> </a:t>
            </a:r>
          </a:p>
          <a:p>
            <a:r>
              <a:rPr lang="en-US" dirty="0" smtClean="0"/>
              <a:t>And </a:t>
            </a:r>
            <a:r>
              <a:rPr lang="en-US" dirty="0"/>
              <a:t>except for one period early in his life, dude never had much luck with the females (how </a:t>
            </a:r>
            <a:r>
              <a:rPr lang="en-US" i="1" dirty="0"/>
              <a:t>very</a:t>
            </a:r>
            <a:r>
              <a:rPr lang="en-US" dirty="0"/>
              <a:t> un-Dominican of him). </a:t>
            </a:r>
          </a:p>
        </p:txBody>
      </p:sp>
    </p:spTree>
    <p:extLst>
      <p:ext uri="{BB962C8B-B14F-4D97-AF65-F5344CB8AC3E}">
        <p14:creationId xmlns:p14="http://schemas.microsoft.com/office/powerpoint/2010/main" val="17218505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85800"/>
          </a:xfrm>
        </p:spPr>
        <p:txBody>
          <a:bodyPr>
            <a:normAutofit/>
          </a:bodyPr>
          <a:lstStyle/>
          <a:p>
            <a:r>
              <a:rPr lang="en-US" sz="3200" b="1" dirty="0"/>
              <a:t>Linguistic </a:t>
            </a:r>
            <a:r>
              <a:rPr lang="en-US" sz="3200" b="1" dirty="0" smtClean="0"/>
              <a:t>Choices </a:t>
            </a:r>
            <a:r>
              <a:rPr lang="en-US" sz="3200" b="1" dirty="0"/>
              <a:t>That Create Voice</a:t>
            </a:r>
            <a:r>
              <a:rPr lang="en-US" sz="3200" dirty="0"/>
              <a:t> </a:t>
            </a:r>
          </a:p>
        </p:txBody>
      </p:sp>
      <p:sp>
        <p:nvSpPr>
          <p:cNvPr id="3" name="Content Placeholder 2"/>
          <p:cNvSpPr>
            <a:spLocks noGrp="1"/>
          </p:cNvSpPr>
          <p:nvPr>
            <p:ph idx="1"/>
          </p:nvPr>
        </p:nvSpPr>
        <p:spPr>
          <a:xfrm>
            <a:off x="457200" y="1371600"/>
            <a:ext cx="7467600" cy="4648200"/>
          </a:xfrm>
        </p:spPr>
        <p:txBody>
          <a:bodyPr>
            <a:normAutofit/>
          </a:bodyPr>
          <a:lstStyle/>
          <a:p>
            <a:pPr marL="36576" indent="0">
              <a:spcAft>
                <a:spcPts val="1200"/>
              </a:spcAft>
              <a:buClrTx/>
              <a:buNone/>
            </a:pPr>
            <a:r>
              <a:rPr lang="en-US" sz="2800" dirty="0"/>
              <a:t>Voice is created by diction, syntax (including sentence length) and tone. </a:t>
            </a:r>
            <a:endParaRPr lang="en-US" sz="2800" dirty="0" smtClean="0"/>
          </a:p>
          <a:p>
            <a:pPr>
              <a:spcAft>
                <a:spcPts val="1200"/>
              </a:spcAft>
              <a:buClrTx/>
            </a:pPr>
            <a:r>
              <a:rPr lang="en-US" sz="2600" dirty="0"/>
              <a:t>Syntax is “the way in which words are put together to form phrases, clauses, or sentences” (</a:t>
            </a:r>
            <a:r>
              <a:rPr lang="en-US" sz="2600" dirty="0" err="1"/>
              <a:t>merriam-webster.com</a:t>
            </a:r>
            <a:r>
              <a:rPr lang="en-US" sz="2600" dirty="0"/>
              <a:t>). </a:t>
            </a:r>
            <a:endParaRPr lang="en-US" sz="2600" dirty="0" smtClean="0"/>
          </a:p>
          <a:p>
            <a:pPr>
              <a:spcAft>
                <a:spcPts val="1200"/>
              </a:spcAft>
              <a:buClrTx/>
            </a:pPr>
            <a:r>
              <a:rPr lang="en-US" sz="2600" dirty="0"/>
              <a:t>Tone is “the writer’s or speaker’s attitude toward the subject, the audience or herself or himself; the emotional coloring, or emotional meaning, of a work” (Laurence Perrine). </a:t>
            </a:r>
            <a:endParaRPr lang="en-US" sz="26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914400"/>
          </a:xfrm>
        </p:spPr>
        <p:txBody>
          <a:bodyPr>
            <a:noAutofit/>
          </a:bodyPr>
          <a:lstStyle/>
          <a:p>
            <a:r>
              <a:rPr lang="en-US" sz="3200" b="1" dirty="0"/>
              <a:t>The Voice Continuum: From </a:t>
            </a:r>
            <a:r>
              <a:rPr lang="en-US" sz="3200" b="1" dirty="0" smtClean="0"/>
              <a:t/>
            </a:r>
            <a:br>
              <a:rPr lang="en-US" sz="3200" b="1" dirty="0" smtClean="0"/>
            </a:br>
            <a:r>
              <a:rPr lang="en-US" sz="3200" b="1" dirty="0" smtClean="0"/>
              <a:t>Written</a:t>
            </a:r>
            <a:r>
              <a:rPr lang="en-US" sz="3200" b="1" dirty="0"/>
              <a:t>/Formal to Spoken/Informal</a:t>
            </a:r>
            <a:r>
              <a:rPr lang="en-US" sz="3200" dirty="0"/>
              <a:t> </a:t>
            </a:r>
          </a:p>
        </p:txBody>
      </p:sp>
      <p:sp>
        <p:nvSpPr>
          <p:cNvPr id="4" name="TextBox 3"/>
          <p:cNvSpPr txBox="1"/>
          <p:nvPr/>
        </p:nvSpPr>
        <p:spPr>
          <a:xfrm>
            <a:off x="533400" y="1600200"/>
            <a:ext cx="7772400" cy="3539431"/>
          </a:xfrm>
          <a:prstGeom prst="rect">
            <a:avLst/>
          </a:prstGeom>
          <a:noFill/>
        </p:spPr>
        <p:txBody>
          <a:bodyPr wrap="square" rtlCol="0">
            <a:spAutoFit/>
          </a:bodyPr>
          <a:lstStyle/>
          <a:p>
            <a:r>
              <a:rPr lang="en-US" sz="2800" dirty="0"/>
              <a:t>“In literature texts first-person narrators are often divided into two opposing camps, those that use a written or formal voice and those that use a spoken or informal voice. In practice most narrators fall in between, somewhere on a scale running from colloquial to formal, from street talk to junior Henry James” (Jesse Lee Kercheval).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914400"/>
          </a:xfrm>
        </p:spPr>
        <p:txBody>
          <a:bodyPr>
            <a:noAutofit/>
          </a:bodyPr>
          <a:lstStyle/>
          <a:p>
            <a:r>
              <a:rPr lang="en-US" sz="3200" b="1" dirty="0"/>
              <a:t>A Given Voice Can Itself Have a Noticeable Range.</a:t>
            </a:r>
            <a:r>
              <a:rPr lang="en-US" sz="3200" dirty="0"/>
              <a:t> </a:t>
            </a:r>
          </a:p>
        </p:txBody>
      </p:sp>
      <p:sp>
        <p:nvSpPr>
          <p:cNvPr id="3" name="Content Placeholder 2"/>
          <p:cNvSpPr>
            <a:spLocks noGrp="1"/>
          </p:cNvSpPr>
          <p:nvPr>
            <p:ph idx="1"/>
          </p:nvPr>
        </p:nvSpPr>
        <p:spPr>
          <a:xfrm>
            <a:off x="381000" y="1752600"/>
            <a:ext cx="7467600" cy="2438400"/>
          </a:xfrm>
        </p:spPr>
        <p:txBody>
          <a:bodyPr>
            <a:normAutofit/>
          </a:bodyPr>
          <a:lstStyle/>
          <a:p>
            <a:pPr marL="36576" indent="0">
              <a:spcAft>
                <a:spcPts val="1200"/>
              </a:spcAft>
              <a:buClrTx/>
              <a:buNone/>
            </a:pPr>
            <a:r>
              <a:rPr lang="en-US" sz="2800" dirty="0" smtClean="0"/>
              <a:t>Jesse </a:t>
            </a:r>
            <a:r>
              <a:rPr lang="en-US" sz="2800" dirty="0"/>
              <a:t>Lee Kercheval advises </a:t>
            </a:r>
            <a:r>
              <a:rPr lang="en-US" sz="2800" dirty="0" smtClean="0"/>
              <a:t>writers: “The </a:t>
            </a:r>
            <a:r>
              <a:rPr lang="en-US" sz="2800" dirty="0"/>
              <a:t>trick with any first-person point of view is to introduce the voice convincingly, establish its range in the first paragraph or two, and then keep it consistent.” </a:t>
            </a:r>
            <a:endParaRPr lang="en-US" sz="2800" b="1" dirty="0"/>
          </a:p>
        </p:txBody>
      </p:sp>
    </p:spTree>
    <p:extLst>
      <p:ext uri="{BB962C8B-B14F-4D97-AF65-F5344CB8AC3E}">
        <p14:creationId xmlns:p14="http://schemas.microsoft.com/office/powerpoint/2010/main" val="3267334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400" b="1" i="1" dirty="0"/>
              <a:t>from</a:t>
            </a:r>
            <a:r>
              <a:rPr lang="en-US" sz="2400" b="1" dirty="0"/>
              <a:t> The Great Gatsby </a:t>
            </a:r>
            <a:r>
              <a:rPr lang="en-US" sz="2400" dirty="0"/>
              <a:t>by F. Scott Fitzgerald </a:t>
            </a:r>
          </a:p>
        </p:txBody>
      </p:sp>
      <p:sp>
        <p:nvSpPr>
          <p:cNvPr id="3" name="Content Placeholder 2"/>
          <p:cNvSpPr>
            <a:spLocks noGrp="1"/>
          </p:cNvSpPr>
          <p:nvPr>
            <p:ph idx="1"/>
          </p:nvPr>
        </p:nvSpPr>
        <p:spPr>
          <a:xfrm>
            <a:off x="457200" y="609600"/>
            <a:ext cx="8305800" cy="5638800"/>
          </a:xfrm>
        </p:spPr>
        <p:txBody>
          <a:bodyPr>
            <a:normAutofit/>
          </a:bodyPr>
          <a:lstStyle/>
          <a:p>
            <a:pPr marL="36576" indent="0">
              <a:spcAft>
                <a:spcPts val="1200"/>
              </a:spcAft>
              <a:buClrTx/>
              <a:buNone/>
            </a:pPr>
            <a:r>
              <a:rPr lang="en-US" sz="2000" dirty="0"/>
              <a:t>In my younger and more vulnerable years my father gave me some advice that I’ve been turning over in my mind ever since.</a:t>
            </a:r>
          </a:p>
          <a:p>
            <a:pPr marL="36576" indent="0">
              <a:spcAft>
                <a:spcPts val="1200"/>
              </a:spcAft>
              <a:buClrTx/>
              <a:buNone/>
            </a:pPr>
            <a:r>
              <a:rPr lang="en-US" sz="2000" dirty="0" smtClean="0"/>
              <a:t>“</a:t>
            </a:r>
            <a:r>
              <a:rPr lang="en-US" sz="2000" dirty="0"/>
              <a:t>Whenever you feel like criticizing any one,” he told me, “just remember that all the people in this world haven’t had the advantages that you’ve had.</a:t>
            </a:r>
            <a:r>
              <a:rPr lang="en-US" sz="2000" dirty="0" smtClean="0"/>
              <a:t>”</a:t>
            </a:r>
          </a:p>
          <a:p>
            <a:pPr marL="36576" indent="0">
              <a:spcAft>
                <a:spcPts val="1200"/>
              </a:spcAft>
              <a:buClrTx/>
              <a:buNone/>
            </a:pPr>
            <a:r>
              <a:rPr lang="en-US" sz="2000" dirty="0"/>
              <a:t>He didn’t say any more but we’ve always been unusually communicative in a reserved way, and I understood that he meant a great deal more than that. In consequence I’m inclined to reserve all judgments, a habit that has opened up many curious natures to me and also made me the victim of not a few veteran bores. The abnormal mind is quick to detect and attach itself to this quality when it appears in a normal person, and so it came about that in college I was unjustly accused of </a:t>
            </a:r>
            <a:r>
              <a:rPr lang="en-US" sz="2000" dirty="0" smtClean="0"/>
              <a:t>being </a:t>
            </a:r>
            <a:r>
              <a:rPr lang="en-US" sz="2000" dirty="0"/>
              <a:t>a politician, because I was privy to the secret </a:t>
            </a:r>
            <a:r>
              <a:rPr lang="en-US" sz="2000" dirty="0" err="1"/>
              <a:t>griefs</a:t>
            </a:r>
            <a:r>
              <a:rPr lang="en-US" sz="2000" dirty="0"/>
              <a:t> of wild, unknown men. Most of the confidences were unsought—frequently I have feigned sleep, preoccupation, or a hostile levity when I realized by some unmistakable sign that an intimate revelation was quivering </a:t>
            </a:r>
            <a:r>
              <a:rPr lang="en-US" sz="2000" dirty="0" smtClean="0"/>
              <a:t>on </a:t>
            </a:r>
            <a:endParaRPr lang="en-US" sz="2000" dirty="0"/>
          </a:p>
        </p:txBody>
      </p:sp>
    </p:spTree>
    <p:extLst>
      <p:ext uri="{BB962C8B-B14F-4D97-AF65-F5344CB8AC3E}">
        <p14:creationId xmlns:p14="http://schemas.microsoft.com/office/powerpoint/2010/main" val="28061425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400" b="1" i="1" dirty="0"/>
              <a:t>from</a:t>
            </a:r>
            <a:r>
              <a:rPr lang="en-US" sz="2400" b="1" dirty="0"/>
              <a:t> The Great Gatsby </a:t>
            </a:r>
            <a:r>
              <a:rPr lang="en-US" sz="2400" dirty="0"/>
              <a:t>by F. Scott Fitzgerald </a:t>
            </a:r>
            <a:r>
              <a:rPr lang="en-US" sz="2000" dirty="0" smtClean="0"/>
              <a:t>(cont.)</a:t>
            </a:r>
            <a:endParaRPr lang="en-US" sz="2000" dirty="0"/>
          </a:p>
        </p:txBody>
      </p:sp>
      <p:sp>
        <p:nvSpPr>
          <p:cNvPr id="3" name="Content Placeholder 2"/>
          <p:cNvSpPr>
            <a:spLocks noGrp="1"/>
          </p:cNvSpPr>
          <p:nvPr>
            <p:ph idx="1"/>
          </p:nvPr>
        </p:nvSpPr>
        <p:spPr>
          <a:xfrm>
            <a:off x="457200" y="609600"/>
            <a:ext cx="8305800" cy="5638800"/>
          </a:xfrm>
        </p:spPr>
        <p:txBody>
          <a:bodyPr>
            <a:normAutofit/>
          </a:bodyPr>
          <a:lstStyle/>
          <a:p>
            <a:pPr marL="36576" indent="0">
              <a:spcAft>
                <a:spcPts val="1200"/>
              </a:spcAft>
              <a:buClrTx/>
              <a:buNone/>
            </a:pPr>
            <a:r>
              <a:rPr lang="en-US" sz="2000" dirty="0"/>
              <a:t>the horizon—for the intimate revelations of young men or at least the terms in which they express them are usually plagiaristic and marred by obvious suppressions. Reserving judgments is a matter of infinite hope. I am still a little afraid of missing something if I forget that, as my father snobbishly suggested, and I snobbishly repeat a sense of the fundamental decencies is </a:t>
            </a:r>
            <a:r>
              <a:rPr lang="en-US" sz="2000" dirty="0" err="1"/>
              <a:t>parcelled</a:t>
            </a:r>
            <a:r>
              <a:rPr lang="en-US" sz="2000" dirty="0"/>
              <a:t> out unequally at birth. </a:t>
            </a:r>
          </a:p>
        </p:txBody>
      </p:sp>
    </p:spTree>
    <p:extLst>
      <p:ext uri="{BB962C8B-B14F-4D97-AF65-F5344CB8AC3E}">
        <p14:creationId xmlns:p14="http://schemas.microsoft.com/office/powerpoint/2010/main" val="33111891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
            <a:ext cx="7696200" cy="533400"/>
          </a:xfrm>
        </p:spPr>
        <p:txBody>
          <a:bodyPr>
            <a:noAutofit/>
          </a:bodyPr>
          <a:lstStyle/>
          <a:p>
            <a:r>
              <a:rPr lang="en-US" sz="2400" b="1" dirty="0"/>
              <a:t>Mother to Son</a:t>
            </a:r>
            <a:r>
              <a:rPr lang="en-US" sz="2400" dirty="0"/>
              <a:t> </a:t>
            </a:r>
            <a:r>
              <a:rPr lang="en-US" sz="2400" dirty="0" smtClean="0"/>
              <a:t>by Langston </a:t>
            </a:r>
            <a:r>
              <a:rPr lang="en-US" sz="2400" dirty="0"/>
              <a:t>Hughes </a:t>
            </a:r>
          </a:p>
        </p:txBody>
      </p:sp>
      <p:sp>
        <p:nvSpPr>
          <p:cNvPr id="3" name="Content Placeholder 2"/>
          <p:cNvSpPr>
            <a:spLocks noGrp="1"/>
          </p:cNvSpPr>
          <p:nvPr>
            <p:ph idx="1"/>
          </p:nvPr>
        </p:nvSpPr>
        <p:spPr>
          <a:xfrm>
            <a:off x="228600" y="838200"/>
            <a:ext cx="4343400" cy="4191000"/>
          </a:xfrm>
        </p:spPr>
        <p:txBody>
          <a:bodyPr>
            <a:normAutofit/>
          </a:bodyPr>
          <a:lstStyle/>
          <a:p>
            <a:pPr marL="36576" indent="0">
              <a:buNone/>
            </a:pPr>
            <a:r>
              <a:rPr lang="en-US" sz="2000" dirty="0"/>
              <a:t>Well, son, I'll tell you:</a:t>
            </a:r>
          </a:p>
          <a:p>
            <a:pPr marL="36576" indent="0">
              <a:buNone/>
            </a:pPr>
            <a:r>
              <a:rPr lang="en-US" sz="2000" dirty="0"/>
              <a:t>Life for me ain't been no crystal stair.</a:t>
            </a:r>
          </a:p>
          <a:p>
            <a:pPr marL="36576" indent="0">
              <a:buNone/>
            </a:pPr>
            <a:r>
              <a:rPr lang="en-US" sz="2000" dirty="0"/>
              <a:t>It's had tacks in it,</a:t>
            </a:r>
          </a:p>
          <a:p>
            <a:pPr marL="36576" indent="0">
              <a:buNone/>
            </a:pPr>
            <a:r>
              <a:rPr lang="en-US" sz="2000" dirty="0"/>
              <a:t>And splinters,</a:t>
            </a:r>
          </a:p>
          <a:p>
            <a:pPr marL="36576" indent="0">
              <a:buNone/>
            </a:pPr>
            <a:r>
              <a:rPr lang="en-US" sz="2000" dirty="0"/>
              <a:t>And boards torn up,</a:t>
            </a:r>
          </a:p>
          <a:p>
            <a:pPr marL="36576" indent="0">
              <a:buNone/>
            </a:pPr>
            <a:r>
              <a:rPr lang="en-US" sz="2000" dirty="0"/>
              <a:t>And places with no carpet on the </a:t>
            </a:r>
            <a:r>
              <a:rPr lang="en-US" sz="2000" dirty="0" smtClean="0"/>
              <a:t> </a:t>
            </a:r>
          </a:p>
          <a:p>
            <a:pPr marL="36576" indent="0">
              <a:buNone/>
            </a:pPr>
            <a:r>
              <a:rPr lang="en-US" sz="2000" dirty="0"/>
              <a:t> </a:t>
            </a:r>
            <a:r>
              <a:rPr lang="en-US" sz="2000" dirty="0" smtClean="0"/>
              <a:t>  floor</a:t>
            </a:r>
            <a:r>
              <a:rPr lang="en-US" sz="2000" dirty="0"/>
              <a:t>—</a:t>
            </a:r>
          </a:p>
          <a:p>
            <a:pPr marL="36576" indent="0">
              <a:buNone/>
            </a:pPr>
            <a:r>
              <a:rPr lang="en-US" sz="2000" dirty="0"/>
              <a:t>Bare.</a:t>
            </a:r>
          </a:p>
          <a:p>
            <a:pPr marL="36576" indent="0">
              <a:buNone/>
            </a:pPr>
            <a:r>
              <a:rPr lang="en-US" sz="2000" dirty="0"/>
              <a:t>But all the time</a:t>
            </a:r>
          </a:p>
          <a:p>
            <a:pPr marL="36576" indent="0">
              <a:buNone/>
            </a:pPr>
            <a:r>
              <a:rPr lang="en-US" sz="2000" dirty="0" err="1"/>
              <a:t>I'se</a:t>
            </a:r>
            <a:r>
              <a:rPr lang="en-US" sz="2000" dirty="0"/>
              <a:t> been a-</a:t>
            </a:r>
            <a:r>
              <a:rPr lang="en-US" sz="2000" dirty="0" err="1"/>
              <a:t>climbin</a:t>
            </a:r>
            <a:r>
              <a:rPr lang="en-US" sz="2000" dirty="0"/>
              <a:t>' on,</a:t>
            </a:r>
          </a:p>
          <a:p>
            <a:pPr marL="36576" indent="0">
              <a:buNone/>
            </a:pPr>
            <a:r>
              <a:rPr lang="en-US" sz="2000" dirty="0"/>
              <a:t>And </a:t>
            </a:r>
            <a:r>
              <a:rPr lang="en-US" sz="2000" dirty="0" err="1"/>
              <a:t>reachin</a:t>
            </a:r>
            <a:r>
              <a:rPr lang="en-US" sz="2000" dirty="0"/>
              <a:t>' </a:t>
            </a:r>
            <a:r>
              <a:rPr lang="en-US" sz="2000" dirty="0" err="1"/>
              <a:t>landin's</a:t>
            </a:r>
            <a:r>
              <a:rPr lang="en-US" sz="2000" dirty="0" smtClean="0"/>
              <a:t>,</a:t>
            </a:r>
            <a:endParaRPr lang="en-US" sz="2000" dirty="0"/>
          </a:p>
        </p:txBody>
      </p:sp>
      <p:sp>
        <p:nvSpPr>
          <p:cNvPr id="4" name="Content Placeholder 2"/>
          <p:cNvSpPr txBox="1">
            <a:spLocks/>
          </p:cNvSpPr>
          <p:nvPr/>
        </p:nvSpPr>
        <p:spPr>
          <a:xfrm>
            <a:off x="4953000" y="838200"/>
            <a:ext cx="4343400" cy="4191000"/>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US" sz="2000" dirty="0" smtClean="0"/>
              <a:t>And </a:t>
            </a:r>
            <a:r>
              <a:rPr lang="en-US" sz="2000" dirty="0" err="1" smtClean="0"/>
              <a:t>turnin</a:t>
            </a:r>
            <a:r>
              <a:rPr lang="en-US" sz="2000" dirty="0" smtClean="0"/>
              <a:t>' corners,</a:t>
            </a:r>
          </a:p>
          <a:p>
            <a:pPr marL="36576" indent="0">
              <a:buFont typeface="Wingdings 2"/>
              <a:buNone/>
            </a:pPr>
            <a:r>
              <a:rPr lang="en-US" sz="2000" dirty="0" smtClean="0"/>
              <a:t>And sometimes </a:t>
            </a:r>
            <a:r>
              <a:rPr lang="en-US" sz="2000" dirty="0" err="1" smtClean="0"/>
              <a:t>goin</a:t>
            </a:r>
            <a:r>
              <a:rPr lang="en-US" sz="2000" dirty="0" smtClean="0"/>
              <a:t>' in the dark</a:t>
            </a:r>
          </a:p>
          <a:p>
            <a:pPr marL="36576" indent="0">
              <a:buFont typeface="Wingdings 2"/>
              <a:buNone/>
            </a:pPr>
            <a:r>
              <a:rPr lang="en-US" sz="2000" dirty="0" smtClean="0"/>
              <a:t>Where there ain't been no light.</a:t>
            </a:r>
          </a:p>
          <a:p>
            <a:pPr marL="36576" indent="0">
              <a:buFont typeface="Wingdings 2"/>
              <a:buNone/>
            </a:pPr>
            <a:r>
              <a:rPr lang="en-US" sz="2000" dirty="0" smtClean="0"/>
              <a:t>So, boy, don't you turn back.</a:t>
            </a:r>
          </a:p>
          <a:p>
            <a:pPr marL="36576" indent="0">
              <a:buFont typeface="Wingdings 2"/>
              <a:buNone/>
            </a:pPr>
            <a:r>
              <a:rPr lang="en-US" sz="2000" dirty="0" smtClean="0"/>
              <a:t>Don't you set down on the steps.</a:t>
            </a:r>
          </a:p>
          <a:p>
            <a:pPr marL="36576" indent="0">
              <a:buFont typeface="Wingdings 2"/>
              <a:buNone/>
            </a:pPr>
            <a:r>
              <a:rPr lang="en-US" sz="2000" dirty="0" smtClean="0"/>
              <a:t>'Cause you finds it's kinder hard.</a:t>
            </a:r>
          </a:p>
          <a:p>
            <a:pPr marL="36576" indent="0">
              <a:buFont typeface="Wingdings 2"/>
              <a:buNone/>
            </a:pPr>
            <a:r>
              <a:rPr lang="en-US" sz="2000" dirty="0" smtClean="0"/>
              <a:t>Don't you fall now—</a:t>
            </a:r>
          </a:p>
          <a:p>
            <a:pPr marL="36576" indent="0">
              <a:buFont typeface="Wingdings 2"/>
              <a:buNone/>
            </a:pPr>
            <a:r>
              <a:rPr lang="en-US" sz="2000" dirty="0" smtClean="0"/>
              <a:t>For </a:t>
            </a:r>
            <a:r>
              <a:rPr lang="en-US" sz="2000" dirty="0" err="1" smtClean="0"/>
              <a:t>I'se</a:t>
            </a:r>
            <a:r>
              <a:rPr lang="en-US" sz="2000" dirty="0" smtClean="0"/>
              <a:t> still </a:t>
            </a:r>
            <a:r>
              <a:rPr lang="en-US" sz="2000" dirty="0" err="1" smtClean="0"/>
              <a:t>goin</a:t>
            </a:r>
            <a:r>
              <a:rPr lang="en-US" sz="2000" dirty="0" smtClean="0"/>
              <a:t>', honey,</a:t>
            </a:r>
          </a:p>
          <a:p>
            <a:pPr marL="36576" indent="0">
              <a:buFont typeface="Wingdings 2"/>
              <a:buNone/>
            </a:pPr>
            <a:r>
              <a:rPr lang="en-US" sz="2000" dirty="0" err="1" smtClean="0"/>
              <a:t>I'se</a:t>
            </a:r>
            <a:r>
              <a:rPr lang="en-US" sz="2000" dirty="0" smtClean="0"/>
              <a:t> still </a:t>
            </a:r>
            <a:r>
              <a:rPr lang="en-US" sz="2000" dirty="0" err="1" smtClean="0"/>
              <a:t>climbin</a:t>
            </a:r>
            <a:r>
              <a:rPr lang="en-US" sz="2000" dirty="0" smtClean="0"/>
              <a:t>',</a:t>
            </a:r>
          </a:p>
          <a:p>
            <a:pPr marL="36576" indent="0">
              <a:buFont typeface="Wingdings 2"/>
              <a:buNone/>
            </a:pPr>
            <a:r>
              <a:rPr lang="en-US" sz="2000" dirty="0" smtClean="0"/>
              <a:t>And life for me ain't been no crystal </a:t>
            </a:r>
          </a:p>
          <a:p>
            <a:pPr marL="36576" indent="0">
              <a:buFont typeface="Wingdings 2"/>
              <a:buNone/>
            </a:pPr>
            <a:r>
              <a:rPr lang="en-US" sz="2000" dirty="0"/>
              <a:t> </a:t>
            </a:r>
            <a:r>
              <a:rPr lang="en-US" sz="2000" dirty="0" smtClean="0"/>
              <a:t> stair. </a:t>
            </a:r>
            <a:endParaRPr lang="en-US" sz="2000" dirty="0"/>
          </a:p>
        </p:txBody>
      </p:sp>
    </p:spTree>
    <p:extLst>
      <p:ext uri="{BB962C8B-B14F-4D97-AF65-F5344CB8AC3E}">
        <p14:creationId xmlns:p14="http://schemas.microsoft.com/office/powerpoint/2010/main" val="32626185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800" b="1" i="1" dirty="0" smtClean="0"/>
              <a:t>from</a:t>
            </a:r>
            <a:r>
              <a:rPr lang="en-US" sz="2800" b="1" dirty="0" smtClean="0"/>
              <a:t> </a:t>
            </a:r>
            <a:r>
              <a:rPr lang="en-US" sz="2800" b="1" dirty="0"/>
              <a:t>Edisto</a:t>
            </a:r>
            <a:r>
              <a:rPr lang="en-US" sz="2800" dirty="0"/>
              <a:t> </a:t>
            </a:r>
            <a:r>
              <a:rPr lang="en-US" sz="2800" dirty="0" smtClean="0"/>
              <a:t>by </a:t>
            </a:r>
            <a:r>
              <a:rPr lang="en-US" sz="2800" dirty="0"/>
              <a:t>Padgett Powell </a:t>
            </a:r>
          </a:p>
        </p:txBody>
      </p:sp>
      <p:sp>
        <p:nvSpPr>
          <p:cNvPr id="3" name="Content Placeholder 2"/>
          <p:cNvSpPr>
            <a:spLocks noGrp="1"/>
          </p:cNvSpPr>
          <p:nvPr>
            <p:ph idx="1"/>
          </p:nvPr>
        </p:nvSpPr>
        <p:spPr>
          <a:xfrm>
            <a:off x="457200" y="762000"/>
            <a:ext cx="8305800" cy="5638800"/>
          </a:xfrm>
        </p:spPr>
        <p:txBody>
          <a:bodyPr>
            <a:normAutofit/>
          </a:bodyPr>
          <a:lstStyle/>
          <a:p>
            <a:pPr marL="36576" indent="0">
              <a:buNone/>
            </a:pPr>
            <a:r>
              <a:rPr lang="en-US" sz="2400" dirty="0"/>
              <a:t>She calls me over and introduces me to this gray-headed gent she’s with. Now this is what gets me. She says to him, who turns out to be a barrister working land in Hilton Head, she says, “I want you to meet my protégé.”</a:t>
            </a:r>
          </a:p>
          <a:p>
            <a:pPr marL="36576" indent="0">
              <a:buNone/>
            </a:pPr>
            <a:endParaRPr lang="en-US" sz="2400" dirty="0"/>
          </a:p>
          <a:p>
            <a:pPr marL="36576" indent="0">
              <a:buNone/>
            </a:pPr>
            <a:r>
              <a:rPr lang="en-US" sz="2400" dirty="0" smtClean="0"/>
              <a:t>She </a:t>
            </a:r>
            <a:r>
              <a:rPr lang="en-US" sz="2400" dirty="0"/>
              <a:t>never includes the detail I’m her son, so I put my name into the dialogue so she might have to mention the relationship. “Simons Everson </a:t>
            </a:r>
            <a:r>
              <a:rPr lang="en-US" sz="2400" dirty="0" err="1"/>
              <a:t>Manigault</a:t>
            </a:r>
            <a:r>
              <a:rPr lang="en-US" sz="2400" dirty="0"/>
              <a:t>,” I say to him, stepping up and pumping him a three-pump country shake, squeezing harder than even the old man said to. You say it “Simmons.” I’m a rare one-</a:t>
            </a:r>
            <a:r>
              <a:rPr lang="en-US" sz="2400" i="1" dirty="0"/>
              <a:t>m</a:t>
            </a:r>
            <a:r>
              <a:rPr lang="en-US" sz="2400" dirty="0"/>
              <a:t> Simons.</a:t>
            </a:r>
          </a:p>
          <a:p>
            <a:pPr marL="36576" indent="0">
              <a:spcAft>
                <a:spcPts val="1200"/>
              </a:spcAft>
              <a:buClrTx/>
              <a:buNone/>
            </a:pPr>
            <a:endParaRPr lang="en-US" sz="2000" dirty="0"/>
          </a:p>
        </p:txBody>
      </p:sp>
    </p:spTree>
    <p:extLst>
      <p:ext uri="{BB962C8B-B14F-4D97-AF65-F5344CB8AC3E}">
        <p14:creationId xmlns:p14="http://schemas.microsoft.com/office/powerpoint/2010/main" val="17700251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7467600" cy="533400"/>
          </a:xfrm>
        </p:spPr>
        <p:txBody>
          <a:bodyPr>
            <a:noAutofit/>
          </a:bodyPr>
          <a:lstStyle/>
          <a:p>
            <a:r>
              <a:rPr lang="en-US" sz="2800" b="1" i="1" dirty="0" smtClean="0"/>
              <a:t>from</a:t>
            </a:r>
            <a:r>
              <a:rPr lang="en-US" sz="2800" b="1" dirty="0" smtClean="0"/>
              <a:t> </a:t>
            </a:r>
            <a:r>
              <a:rPr lang="en-US" sz="2800" b="1" dirty="0"/>
              <a:t>Lolita</a:t>
            </a:r>
            <a:r>
              <a:rPr lang="en-US" sz="2800" dirty="0"/>
              <a:t> </a:t>
            </a:r>
            <a:r>
              <a:rPr lang="en-US" sz="2800" dirty="0" smtClean="0"/>
              <a:t>by </a:t>
            </a:r>
            <a:r>
              <a:rPr lang="en-US" sz="2800" dirty="0"/>
              <a:t>Vladimir Nabokov </a:t>
            </a:r>
          </a:p>
        </p:txBody>
      </p:sp>
      <p:sp>
        <p:nvSpPr>
          <p:cNvPr id="3" name="Content Placeholder 2"/>
          <p:cNvSpPr>
            <a:spLocks noGrp="1"/>
          </p:cNvSpPr>
          <p:nvPr>
            <p:ph idx="1"/>
          </p:nvPr>
        </p:nvSpPr>
        <p:spPr>
          <a:xfrm>
            <a:off x="457200" y="762000"/>
            <a:ext cx="8305800" cy="5638800"/>
          </a:xfrm>
        </p:spPr>
        <p:txBody>
          <a:bodyPr>
            <a:normAutofit fontScale="92500" lnSpcReduction="10000"/>
          </a:bodyPr>
          <a:lstStyle/>
          <a:p>
            <a:pPr marL="36576" indent="0">
              <a:buNone/>
            </a:pPr>
            <a:r>
              <a:rPr lang="en-US" sz="2400" dirty="0"/>
              <a:t>Lolita, light of my life, fire of my loins. My sin, my soul. Lo-lee-ta: the tip of the tongue taking a trip of three steps down the palate to tap, at three, on the teeth. Lo. Lee. Ta.</a:t>
            </a:r>
          </a:p>
          <a:p>
            <a:pPr marL="36576" indent="0">
              <a:buNone/>
            </a:pPr>
            <a:r>
              <a:rPr lang="en-US" sz="2400" dirty="0"/>
              <a:t> </a:t>
            </a:r>
          </a:p>
          <a:p>
            <a:pPr marL="36576" indent="0">
              <a:buNone/>
            </a:pPr>
            <a:r>
              <a:rPr lang="en-US" sz="2400" dirty="0" smtClean="0"/>
              <a:t>She </a:t>
            </a:r>
            <a:r>
              <a:rPr lang="en-US" sz="2400" dirty="0"/>
              <a:t>was Lo, plain Lo, in the morning, standing four feet ten in one sock. She was Lola in slacks. She was Dolly at school. She was Dolores on the dotted line. But in my arms she was always Lolita.</a:t>
            </a:r>
          </a:p>
          <a:p>
            <a:pPr marL="36576" indent="0">
              <a:buNone/>
            </a:pPr>
            <a:r>
              <a:rPr lang="en-US" sz="2400" dirty="0"/>
              <a:t> </a:t>
            </a:r>
          </a:p>
          <a:p>
            <a:pPr marL="36576" indent="0">
              <a:buNone/>
            </a:pPr>
            <a:r>
              <a:rPr lang="en-US" sz="2400" dirty="0" smtClean="0"/>
              <a:t>Did </a:t>
            </a:r>
            <a:r>
              <a:rPr lang="en-US" sz="2400" dirty="0"/>
              <a:t>she have a precursor? She did, indeed she did. In point of fact, there might have been no Lolita at all had I not loved, one summer, a certain initial girl-child. In a princedom by the sea. Oh when? About as many years before Lolita was born as my age was that summer. You can always count on a murderer for a fancy prose style.</a:t>
            </a:r>
          </a:p>
          <a:p>
            <a:pPr marL="36576" indent="0">
              <a:buNone/>
            </a:pPr>
            <a:r>
              <a:rPr lang="en-US" sz="2400" dirty="0"/>
              <a:t> </a:t>
            </a:r>
          </a:p>
          <a:p>
            <a:pPr marL="36576" indent="0">
              <a:buNone/>
            </a:pPr>
            <a:r>
              <a:rPr lang="en-US" sz="2400" dirty="0" smtClean="0"/>
              <a:t>Ladies </a:t>
            </a:r>
            <a:r>
              <a:rPr lang="en-US" sz="2400" dirty="0"/>
              <a:t>and gentlemen of the jury, exhibit number one is what the seraphs, the misinformed, simple, noble-winged seraphs, envied. Look at this tangle of thorns. </a:t>
            </a:r>
            <a:endParaRPr lang="en-US" sz="2000" dirty="0"/>
          </a:p>
        </p:txBody>
      </p:sp>
    </p:spTree>
    <p:extLst>
      <p:ext uri="{BB962C8B-B14F-4D97-AF65-F5344CB8AC3E}">
        <p14:creationId xmlns:p14="http://schemas.microsoft.com/office/powerpoint/2010/main" val="13339604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1444</TotalTime>
  <Words>1907</Words>
  <Application>Microsoft Macintosh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Definitions of “Voice” </vt:lpstr>
      <vt:lpstr>Linguistic Choices That Create Voice </vt:lpstr>
      <vt:lpstr>The Voice Continuum: From  Written/Formal to Spoken/Informal </vt:lpstr>
      <vt:lpstr>A Given Voice Can Itself Have a Noticeable Range. </vt:lpstr>
      <vt:lpstr>from The Great Gatsby by F. Scott Fitzgerald </vt:lpstr>
      <vt:lpstr>from The Great Gatsby by F. Scott Fitzgerald (cont.)</vt:lpstr>
      <vt:lpstr>Mother to Son by Langston Hughes </vt:lpstr>
      <vt:lpstr>from Edisto by Padgett Powell </vt:lpstr>
      <vt:lpstr>from Lolita by Vladimir Nabokov </vt:lpstr>
      <vt:lpstr>from Notes from the Underground by Fyodor Dostoyevsky </vt:lpstr>
      <vt:lpstr>from The House on Mango Street by Sandra Cisneros </vt:lpstr>
      <vt:lpstr>From On Being a Cripple by Nancy Mairs </vt:lpstr>
      <vt:lpstr>from Issues I Dealt With in Therapy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Alliteration and Assonance</dc:title>
  <dc:creator>Dana Crum</dc:creator>
  <cp:lastModifiedBy>New Administrator</cp:lastModifiedBy>
  <cp:revision>123</cp:revision>
  <dcterms:created xsi:type="dcterms:W3CDTF">2010-11-19T01:53:10Z</dcterms:created>
  <dcterms:modified xsi:type="dcterms:W3CDTF">2015-09-12T20:36:46Z</dcterms:modified>
</cp:coreProperties>
</file>